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948" r:id="rId1"/>
  </p:sldMasterIdLst>
  <p:notesMasterIdLst>
    <p:notesMasterId r:id="rId28"/>
  </p:notesMasterIdLst>
  <p:sldIdLst>
    <p:sldId id="256" r:id="rId2"/>
    <p:sldId id="291" r:id="rId3"/>
    <p:sldId id="311" r:id="rId4"/>
    <p:sldId id="310" r:id="rId5"/>
    <p:sldId id="312" r:id="rId6"/>
    <p:sldId id="313" r:id="rId7"/>
    <p:sldId id="315" r:id="rId8"/>
    <p:sldId id="314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4" r:id="rId17"/>
    <p:sldId id="323" r:id="rId18"/>
    <p:sldId id="325" r:id="rId19"/>
    <p:sldId id="326" r:id="rId20"/>
    <p:sldId id="327" r:id="rId21"/>
    <p:sldId id="328" r:id="rId22"/>
    <p:sldId id="329" r:id="rId23"/>
    <p:sldId id="332" r:id="rId24"/>
    <p:sldId id="333" r:id="rId25"/>
    <p:sldId id="331" r:id="rId26"/>
    <p:sldId id="334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2" autoAdjust="0"/>
    <p:restoredTop sz="94660"/>
  </p:normalViewPr>
  <p:slideViewPr>
    <p:cSldViewPr>
      <p:cViewPr varScale="1">
        <p:scale>
          <a:sx n="73" d="100"/>
          <a:sy n="73" d="100"/>
        </p:scale>
        <p:origin x="94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media/image16.wmf>
</file>

<file path=ppt/media/image17.png>
</file>

<file path=ppt/media/image20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3C30F2-FC4E-4E41-BCB0-CD60D39DCDEE}" type="datetimeFigureOut">
              <a:rPr lang="en-US" smtClean="0"/>
              <a:pPr/>
              <a:t>7/2/2024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2CC9A-CCB4-49C0-B00B-BEAABD9334E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13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E4899-427F-4EDE-8ACF-83A12A5E6EB0}" type="datetime1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779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51472-9B77-41A8-9EB8-EA2BC80FEA63}" type="datetime1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32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95DC1-15D7-4AB0-A30B-99C048D14033}" type="datetime1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6208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640AE-BA7A-4536-9DF9-7A35EF284AF9}" type="datetime1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260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78E1D-8AAE-48E4-A641-3518D08D083E}" type="datetime1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8252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B7DF-43FC-4116-9F20-CDF3327B0389}" type="datetime1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0343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AFA3C-8CFC-4F4D-B809-751EE565A719}" type="datetime1">
              <a:rPr lang="en-US" smtClean="0"/>
              <a:t>7/2/2024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4544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A7028-2FBD-4D60-8FEA-8D5F1095DB09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020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6776B-58B3-4BB5-8007-E262842BE1F9}" type="datetime1">
              <a:rPr lang="en-US" smtClean="0"/>
              <a:t>7/2/2024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5811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7303E-F247-41FF-B52E-0AF378DBD7E7}" type="datetime1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243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8735C-8C96-4830-B8A3-AFABC20F97A2}" type="datetime1">
              <a:rPr lang="en-US" smtClean="0"/>
              <a:t>7/2/2024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2779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881F7-2609-4F28-AD9A-9949BC08F1E9}" type="datetime1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Created by Mr. THOMAS KWANTWI(CS&amp;E Dept. - UMaT)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3A3C3-456F-4F05-9472-183A59A0B18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943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1.bin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1.emf"/><Relationship Id="rId4" Type="http://schemas.openxmlformats.org/officeDocument/2006/relationships/image" Target="../media/image20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3900" y="603249"/>
            <a:ext cx="7696200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Statistics &amp; Probability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3581400"/>
            <a:ext cx="5334000" cy="99060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LECTURER: MR. THOMAS KWANTWI</a:t>
            </a:r>
          </a:p>
          <a:p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MINES &amp; TECHNOLOGY</a:t>
            </a:r>
          </a:p>
          <a:p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&amp; ENGINEERING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A3FF0-62B6-4E5F-BD94-ADF87D59470C}" type="datetime1">
              <a:rPr lang="en-US" smtClean="0"/>
              <a:t>7/2/2024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 fontScale="90000"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Examples of problems that can be solve using Statistical tools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990600"/>
            <a:ext cx="8503920" cy="514579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57250" lvl="1" indent="-514350" algn="just">
              <a:buAutoNum type="arabicPeriod"/>
            </a:pP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company has created a new drug that may cure a particular disease. How would you conduct a test to confirm the effectiveness of the drug?</a:t>
            </a:r>
          </a:p>
          <a:p>
            <a:pPr marL="857250" lvl="1" indent="-514350" algn="just">
              <a:buAutoNum type="arabicPeriod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57250" lvl="1" indent="-514350" algn="just">
              <a:buAutoNum type="arabicPeriod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57250" lvl="1" indent="-514350" algn="just">
              <a:buAutoNum type="arabicPeriod"/>
            </a:pP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You are at a football game with a friend , and out of the blue he offers you a bet that neither team will win in that game. Should you take the bet?</a:t>
            </a:r>
          </a:p>
          <a:p>
            <a:pPr marL="857250" lvl="1" indent="-514350" algn="just">
              <a:buAutoNum type="arabicPeriod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57250" lvl="1" indent="-514350" algn="just">
              <a:buAutoNum type="arabicPeriod"/>
            </a:pP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have been handed the latest sales data of a company, and the manager wants you to prepare a report for management board on places where the company could improve its business. What should you look for? What should you not look for?</a:t>
            </a:r>
          </a:p>
          <a:p>
            <a:pPr marL="857250" lvl="1" indent="-514350" algn="just">
              <a:buAutoNum type="arabicPeriod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9BDE86-095C-497D-848F-D7618F306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1606837"/>
            <a:ext cx="838200" cy="7139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585CF2-EC04-408F-9A79-0E0F0E7EE7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841" y="5361996"/>
            <a:ext cx="771035" cy="67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250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 fontScale="90000"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What are some of the basic terminologies used in Statistics?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1307092"/>
            <a:ext cx="8503920" cy="4829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q"/>
            </a:pPr>
            <a:r>
              <a:rPr lang="en-US" sz="28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Statistical Terminologies 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Population</a:t>
            </a:r>
            <a:r>
              <a:rPr lang="en-US" sz="25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 collection or set of individuals or objects or events whose properties are to be analyzed.</a:t>
            </a:r>
          </a:p>
          <a:p>
            <a:pPr lvl="2" algn="just">
              <a:buFont typeface="Wingdings" panose="05000000000000000000" pitchFamily="2" charset="2"/>
              <a:buChar char="Ø"/>
            </a:pPr>
            <a:endParaRPr lang="en-US" sz="25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Sample</a:t>
            </a:r>
            <a:r>
              <a:rPr lang="en-US" sz="25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 subset of population is called ‘Sample’. A well chosen sample will contain most of the information about a particular population parameter.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482A77-D5A2-485B-A384-62EFAD520E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150908"/>
            <a:ext cx="6858000" cy="208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0745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What is Sampling?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1307092"/>
            <a:ext cx="8503920" cy="4829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q"/>
            </a:pPr>
            <a:r>
              <a:rPr lang="en-US" sz="28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statistics, sampling refers to the process of selecting a subset (or sample) of individuals from a larger population. </a:t>
            </a:r>
          </a:p>
          <a:p>
            <a:pPr lvl="1"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sample is used to estimate characteristics of the entire population. </a:t>
            </a:r>
          </a:p>
          <a:p>
            <a:pPr marL="685800" lvl="2" indent="0" algn="just">
              <a:buNone/>
            </a:pPr>
            <a:endParaRPr lang="en-US" sz="25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Sampling makes data collection more manageable, faster, and cost-effective.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85146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What are the Various Sampling Methods?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1307092"/>
            <a:ext cx="8503920" cy="4829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A953E3-FE06-4005-A774-3A7C81E73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371600"/>
            <a:ext cx="79248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9427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Various Probability Sampling methods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990600"/>
            <a:ext cx="8503920" cy="5145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chemeClr val="accent4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chemeClr val="accent4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q"/>
            </a:pPr>
            <a:r>
              <a:rPr lang="en-US" sz="2800" b="1" i="1" dirty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Probability sampling </a:t>
            </a:r>
            <a:r>
              <a:rPr lang="en-US" sz="2800" b="1" i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refers to a sampling method in which samples from a large population are chosen by using the theory of probability.</a:t>
            </a:r>
          </a:p>
          <a:p>
            <a:pPr lvl="1"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5369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68592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Various Probability Sampling methods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941969"/>
            <a:ext cx="8503920" cy="5194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q"/>
            </a:pPr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 Random Sample: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Every member has an equal chance of being included.</a:t>
            </a:r>
          </a:p>
          <a:p>
            <a:pPr lvl="3" algn="just">
              <a:buFont typeface="Wingdings" panose="05000000000000000000" pitchFamily="2" charset="2"/>
              <a:buChar char="§"/>
            </a:pPr>
            <a:r>
              <a:rPr lang="en-US" sz="235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Drawing students’ names from a hat.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Advantage: Fair representation without bias.</a:t>
            </a:r>
          </a:p>
          <a:p>
            <a:pPr marL="685800" lvl="2" indent="0" algn="just">
              <a:buNone/>
            </a:pPr>
            <a:endParaRPr lang="en-US" sz="25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423DCD-0F92-4288-AAE4-1AEFC60BD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7086600" cy="350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757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356479"/>
          </a:xfrm>
        </p:spPr>
        <p:txBody>
          <a:bodyPr>
            <a:normAutofit fontScale="90000"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Various Probability Sampling methods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838200"/>
            <a:ext cx="8503920" cy="5298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q"/>
            </a:pPr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Systematic  Sample: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Members ordered, select every nth member.</a:t>
            </a:r>
          </a:p>
          <a:p>
            <a:pPr lvl="3" algn="just">
              <a:buFont typeface="Wingdings" panose="05000000000000000000" pitchFamily="2" charset="2"/>
              <a:buChar char="§"/>
            </a:pPr>
            <a:r>
              <a:rPr lang="en-US" sz="235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Example: Surveying passengers on randomly selected flights.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Provides representative samples.</a:t>
            </a:r>
          </a:p>
          <a:p>
            <a:pPr marL="685800" lvl="2" indent="0" algn="just">
              <a:buNone/>
            </a:pPr>
            <a:endParaRPr lang="en-US" sz="25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757166-17B7-4D14-9371-F8922D6BE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971800"/>
            <a:ext cx="7315200" cy="328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639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Various Probability Sampling methods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1307092"/>
            <a:ext cx="8503920" cy="48293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q"/>
            </a:pPr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Stratified  Sample: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Population divided into groups (strata).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Randomly select members from each group.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representation from all strata.</a:t>
            </a:r>
          </a:p>
          <a:p>
            <a:pPr marL="685800" lvl="2" indent="0" algn="just">
              <a:buNone/>
            </a:pPr>
            <a:endParaRPr lang="en-US" sz="25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616158-9D10-460C-BDE5-A5F2A958B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130473"/>
            <a:ext cx="7010400" cy="300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7099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Types of Statistics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990600"/>
            <a:ext cx="8503920" cy="5145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 algn="just">
              <a:buNone/>
            </a:pPr>
            <a:endParaRPr lang="en-US" sz="2800" b="1" i="1" dirty="0">
              <a:solidFill>
                <a:schemeClr val="accent4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q"/>
            </a:pPr>
            <a:r>
              <a:rPr lang="en-US" sz="36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two main types of Statistics: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36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Descriptive Statistics </a:t>
            </a: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36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Deferential Statistic </a:t>
            </a:r>
          </a:p>
          <a:p>
            <a:pPr lvl="1"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18486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Types of Statistics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838201"/>
            <a:ext cx="8503920" cy="5566784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533400" y="990600"/>
            <a:ext cx="8272272" cy="5145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 algn="just">
              <a:buFont typeface="Wingdings" panose="05000000000000000000" pitchFamily="2" charset="2"/>
              <a:buChar char="q"/>
            </a:pPr>
            <a:r>
              <a:rPr lang="en-US" sz="24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Descriptive Statistics – </a:t>
            </a:r>
            <a:r>
              <a:rPr lang="en-US" sz="24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the data to provide description of the population either through numerical calculations or graphs or tables.</a:t>
            </a:r>
          </a:p>
          <a:p>
            <a:pPr lvl="3" algn="just">
              <a:buFont typeface="Wingdings" panose="05000000000000000000" pitchFamily="2" charset="2"/>
              <a:buChar char="Ø"/>
            </a:pP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Mainly focused upon the main characteristics of data. It provides graphical summary of the data</a:t>
            </a:r>
          </a:p>
          <a:p>
            <a:pPr marL="342900" lvl="1" indent="0">
              <a:buNone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B15FE1-FF16-4F2B-B5B7-43BF00141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882" y="3048000"/>
            <a:ext cx="7321718" cy="324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094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800"/>
            <a:ext cx="7886700" cy="838200"/>
          </a:xfrm>
        </p:spPr>
        <p:txBody>
          <a:bodyPr>
            <a:normAutofit fontScale="90000"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The Necessity of Statistics &amp; Probability in Data Science?</a:t>
            </a:r>
            <a:endParaRPr lang="en-US" b="1" i="1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676400"/>
            <a:ext cx="8503920" cy="4728584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3200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Statistics and Probability are essential because these disciplines form the basic foundation of all Machine Learning (ML), Deep Learning (DL), Artificial Intelligence (AI), and Data Science methods.</a:t>
            </a:r>
          </a:p>
          <a:p>
            <a:pPr marL="0" indent="0" algn="just"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A0824-E8C1-461D-B0CC-A80911BACC76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1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Types of Statistics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838201"/>
            <a:ext cx="8503920" cy="5566784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533400" y="990600"/>
            <a:ext cx="8272272" cy="5145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 algn="just">
              <a:buFont typeface="Wingdings" panose="05000000000000000000" pitchFamily="2" charset="2"/>
              <a:buChar char="q"/>
            </a:pPr>
            <a:r>
              <a:rPr lang="en-US" sz="24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Influential Statistics – </a:t>
            </a:r>
            <a:r>
              <a:rPr lang="en-US" sz="24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makes inferences and predictions about a population based on a sample of data from the population in question.</a:t>
            </a:r>
          </a:p>
          <a:p>
            <a:pPr lvl="3" algn="just">
              <a:buFont typeface="Wingdings" panose="05000000000000000000" pitchFamily="2" charset="2"/>
              <a:buChar char="Ø"/>
            </a:pPr>
            <a:r>
              <a:rPr lang="en-US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Influential statistics generalizes a large dataset and applies probability to draw conclusion. It allows us to infer data parameters based on a statistical model using a sample data.</a:t>
            </a:r>
          </a:p>
          <a:p>
            <a:pPr marL="342900" lvl="1" indent="0">
              <a:buNone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FA10DF-06AC-409E-9D9E-EE87D8A19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036" y="3506206"/>
            <a:ext cx="7410563" cy="298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325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Descriptive Statistics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990600"/>
            <a:ext cx="8503920" cy="5145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q"/>
            </a:pPr>
            <a:r>
              <a:rPr lang="en-US" sz="36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Descriptive statistics is a method used to describe and understand the features of a specific dataset by giving short summaries about the sample and measures of the data. </a:t>
            </a:r>
          </a:p>
          <a:p>
            <a:pPr lvl="1" algn="just">
              <a:buFont typeface="Wingdings" panose="05000000000000000000" pitchFamily="2" charset="2"/>
              <a:buChar char="q"/>
            </a:pPr>
            <a:endParaRPr lang="en-US" sz="36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Font typeface="Wingdings" panose="05000000000000000000" pitchFamily="2" charset="2"/>
              <a:buChar char="Ø"/>
            </a:pPr>
            <a:r>
              <a:rPr lang="en-US" sz="33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Descriptive Statistics are put into two categories:</a:t>
            </a:r>
          </a:p>
          <a:p>
            <a:pPr lvl="3" algn="just">
              <a:buFont typeface="Wingdings" panose="05000000000000000000" pitchFamily="2" charset="2"/>
              <a:buChar char="§"/>
            </a:pPr>
            <a:r>
              <a:rPr lang="en-US" sz="315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Measures of Central Tendency;</a:t>
            </a:r>
          </a:p>
          <a:p>
            <a:pPr lvl="3" algn="just">
              <a:buFont typeface="Wingdings" panose="05000000000000000000" pitchFamily="2" charset="2"/>
              <a:buChar char="§"/>
            </a:pPr>
            <a:r>
              <a:rPr lang="en-US" sz="315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Measures of Variability (Spread)</a:t>
            </a:r>
          </a:p>
          <a:p>
            <a:pPr lvl="1"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8295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Measures of Center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990600"/>
            <a:ext cx="8503920" cy="5145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D486AE-2CAC-4D24-9971-132C816E3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298" y="2733988"/>
            <a:ext cx="7981950" cy="340240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E6FD098-08E1-487E-8157-EB5ECB2A0539}"/>
              </a:ext>
            </a:extLst>
          </p:cNvPr>
          <p:cNvSpPr/>
          <p:nvPr/>
        </p:nvSpPr>
        <p:spPr>
          <a:xfrm>
            <a:off x="914400" y="1077464"/>
            <a:ext cx="76626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dirty="0"/>
              <a:t>Measure of Center are statistical measures that represent the summary of a particular dataset </a:t>
            </a:r>
          </a:p>
        </p:txBody>
      </p:sp>
    </p:spTree>
    <p:extLst>
      <p:ext uri="{BB962C8B-B14F-4D97-AF65-F5344CB8AC3E}">
        <p14:creationId xmlns:p14="http://schemas.microsoft.com/office/powerpoint/2010/main" val="36726951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8213598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Descriptive Statistics: </a:t>
            </a:r>
            <a:r>
              <a:rPr lang="en-US" sz="3200" b="1" i="1" dirty="0">
                <a:solidFill>
                  <a:srgbClr val="002060"/>
                </a:solidFill>
                <a:latin typeface="Garamond" pitchFamily="18" charset="0"/>
              </a:rPr>
              <a:t>Measures of center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38328" y="1177164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23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5">
                <a:extLst>
                  <a:ext uri="{FF2B5EF4-FFF2-40B4-BE49-F238E27FC236}">
                    <a16:creationId xmlns:a16="http://schemas.microsoft.com/office/drawing/2014/main" id="{487B154B-5272-4729-B982-915ABEECB1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1752" y="1130173"/>
                <a:ext cx="8503920" cy="519442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fontScale="40000" lnSpcReduction="20000"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en-US" sz="5100" b="1" i="1" dirty="0">
                    <a:solidFill>
                      <a:schemeClr val="accent6">
                        <a:lumMod val="7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Mean: </a:t>
                </a:r>
                <a:r>
                  <a:rPr lang="en-US" sz="51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measure of average of all the values in a sample.</a:t>
                </a:r>
              </a:p>
              <a:p>
                <a:pPr marL="342900" lvl="1" indent="0">
                  <a:buNone/>
                </a:pPr>
                <a:r>
                  <a:rPr lang="en-US" sz="3600" b="1" i="1" dirty="0">
                    <a:solidFill>
                      <a:srgbClr val="00206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:endParaRPr lang="en-US" sz="36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lvl="1" indent="0">
                  <a:buNone/>
                </a:pPr>
                <a:endParaRPr lang="en-US" sz="36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lvl="1" indent="0">
                  <a:buNone/>
                </a:pPr>
                <a:endParaRPr lang="en-US" sz="28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lvl="1" indent="0">
                  <a:buNone/>
                </a:pPr>
                <a:endParaRPr lang="en-US" sz="25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lvl="1" indent="0">
                  <a:buNone/>
                </a:pPr>
                <a:endParaRPr lang="en-US" sz="25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en-US" sz="5900" b="1" i="1" dirty="0">
                    <a:solidFill>
                      <a:schemeClr val="accent6">
                        <a:lumMod val="7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Median: </a:t>
                </a:r>
                <a:r>
                  <a:rPr lang="en-US" sz="59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 the middle value in a dataset when it is arranged in order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:endParaRPr lang="en-US" sz="59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lvl="1" indent="0">
                  <a:buNone/>
                </a:pPr>
                <a:r>
                  <a:rPr lang="en-US" sz="5900" dirty="0">
                    <a:cs typeface="Times New Roman" panose="02020603050405020304" pitchFamily="18" charset="0"/>
                  </a:rPr>
                  <a:t>                   Median</a:t>
                </a:r>
                <a14:m>
                  <m:oMath xmlns:m="http://schemas.openxmlformats.org/officeDocument/2006/math">
                    <m:r>
                      <a:rPr lang="en-US" sz="59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59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𝑀𝑖𝑑𝑑𝑙𝑒</m:t>
                    </m:r>
                    <m:r>
                      <a:rPr lang="en-US" sz="59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59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𝑣𝑎𝑙𝑢𝑒</m:t>
                    </m:r>
                    <m:r>
                      <a:rPr lang="en-US" sz="59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en-US" sz="59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59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𝑖𝑓</m:t>
                        </m:r>
                        <m:r>
                          <a:rPr lang="en-US" sz="59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59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59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59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𝑖𝑠</m:t>
                        </m:r>
                        <m:r>
                          <a:rPr lang="en-US" sz="59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59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𝑜𝑑𝑑</m:t>
                        </m:r>
                      </m:e>
                    </m:d>
                  </m:oMath>
                </a14:m>
                <a:endParaRPr lang="en-US" sz="5900" dirty="0">
                  <a:cs typeface="Times New Roman" panose="02020603050405020304" pitchFamily="18" charset="0"/>
                </a:endParaRPr>
              </a:p>
              <a:p>
                <a:pPr marL="342900" lvl="1" indent="0">
                  <a:buNone/>
                </a:pPr>
                <a:r>
                  <a:rPr lang="en-US" sz="5900" dirty="0">
                    <a:cs typeface="Times New Roman" panose="02020603050405020304" pitchFamily="18" charset="0"/>
                  </a:rPr>
                  <a:t>   Median=(𝑴𝒊𝒅𝒅𝒍𝒆 𝒗𝒂𝒍𝒖𝒆 1 + Middle value 2)/2  (𝒊𝒇 𝒏 𝒊𝒔 even)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:endParaRPr lang="en-US" sz="5900" b="1" dirty="0">
                  <a:cs typeface="Times New Roman" panose="020206030504050203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q"/>
                </a:pPr>
                <a:endParaRPr lang="en-US" sz="59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2">
                  <a:buFont typeface="Wingdings" panose="05000000000000000000" pitchFamily="2" charset="2"/>
                  <a:buChar char="Ø"/>
                </a:pPr>
                <a:r>
                  <a:rPr lang="en-US" sz="47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Note: the median is a better representation of the average when the dataset contains outliers or skewed data.</a:t>
                </a:r>
              </a:p>
              <a:p>
                <a:pPr lvl="1">
                  <a:buFont typeface="Wingdings" panose="05000000000000000000" pitchFamily="2" charset="2"/>
                  <a:buChar char="q"/>
                </a:pPr>
                <a:endParaRPr lang="en-US" sz="59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lvl="1">
                  <a:buFont typeface="Wingdings" panose="05000000000000000000" pitchFamily="2" charset="2"/>
                  <a:buChar char="q"/>
                </a:pPr>
                <a:r>
                  <a:rPr lang="en-US" sz="5900" b="1" i="1" dirty="0">
                    <a:solidFill>
                      <a:schemeClr val="accent6">
                        <a:lumMod val="7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Mode: </a:t>
                </a:r>
                <a:r>
                  <a:rPr lang="en-US" sz="59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value most reoccurring in the sample dataset. </a:t>
                </a:r>
              </a:p>
            </p:txBody>
          </p:sp>
        </mc:Choice>
        <mc:Fallback>
          <p:sp>
            <p:nvSpPr>
              <p:cNvPr id="9" name="Content Placeholder 5">
                <a:extLst>
                  <a:ext uri="{FF2B5EF4-FFF2-40B4-BE49-F238E27FC236}">
                    <a16:creationId xmlns:a16="http://schemas.microsoft.com/office/drawing/2014/main" id="{487B154B-5272-4729-B982-915ABEECB1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1752" y="1130173"/>
                <a:ext cx="8503920" cy="5194427"/>
              </a:xfrm>
              <a:prstGeom prst="rect">
                <a:avLst/>
              </a:prstGeom>
              <a:blipFill>
                <a:blip r:embed="rId3"/>
                <a:stretch>
                  <a:fillRect t="-2227" r="-1075"/>
                </a:stretch>
              </a:blipFill>
            </p:spPr>
            <p:txBody>
              <a:bodyPr/>
              <a:lstStyle/>
              <a:p>
                <a:r>
                  <a:rPr lang="en-GH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D638116-3E7C-47B2-A50F-A80C0B23B1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7842902"/>
              </p:ext>
            </p:extLst>
          </p:nvPr>
        </p:nvGraphicFramePr>
        <p:xfrm>
          <a:off x="2590800" y="1524000"/>
          <a:ext cx="34417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Equation" r:id="rId4" imgW="1091880" imgH="253800" progId="Equation.DSMT4">
                  <p:embed/>
                </p:oleObj>
              </mc:Choice>
              <mc:Fallback>
                <p:oleObj name="Equation" r:id="rId4" imgW="1091880" imgH="253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90800" y="1524000"/>
                        <a:ext cx="34417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33791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8213598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Example of Car Dataset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38328" y="1177164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990600"/>
            <a:ext cx="8503920" cy="533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0">
              <a:buNone/>
            </a:pPr>
            <a:endParaRPr lang="en-US" sz="2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CC1A79-7187-467B-A1DF-1B4C57FD6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143000"/>
            <a:ext cx="775335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4034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Measures of Spread or Dispersion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990600"/>
            <a:ext cx="8503920" cy="5145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C09073-FAF0-4F13-8F59-A11FA1009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819401"/>
            <a:ext cx="7448550" cy="34269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0846D49-5B82-47D8-9A27-626DFA8199E0}"/>
              </a:ext>
            </a:extLst>
          </p:cNvPr>
          <p:cNvSpPr/>
          <p:nvPr/>
        </p:nvSpPr>
        <p:spPr>
          <a:xfrm>
            <a:off x="742950" y="1190963"/>
            <a:ext cx="806272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/>
              <a:t>Descriptive statistics is a method used to describe and understand the features of a specific dataset by giving short summaries about the sample and measures of the data. </a:t>
            </a:r>
          </a:p>
        </p:txBody>
      </p:sp>
    </p:spTree>
    <p:extLst>
      <p:ext uri="{BB962C8B-B14F-4D97-AF65-F5344CB8AC3E}">
        <p14:creationId xmlns:p14="http://schemas.microsoft.com/office/powerpoint/2010/main" val="703881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>
            <a:normAutofit/>
          </a:bodyPr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Measures of Spread or Dispersion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29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Range: 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given measure of how spread apart the values in a dataset are: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9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 Quartile Range: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Quartiles tell us about the spread of a dataset by breaking the dataset into quarters, just like the median breaks it in half.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</p:spPr>
        <p:txBody>
          <a:bodyPr/>
          <a:lstStyle/>
          <a:p>
            <a:r>
              <a:rPr lang="en-US" dirty="0"/>
              <a:t>Created by Mr. THOMAS KWANTWI(CS&amp;E Dept. - </a:t>
            </a:r>
            <a:r>
              <a:rPr lang="en-US" dirty="0" err="1"/>
              <a:t>UMaT</a:t>
            </a:r>
            <a:r>
              <a:rPr lang="en-US" dirty="0"/>
              <a:t>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990600"/>
            <a:ext cx="8503920" cy="5145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003DE08-4CEE-450F-B2AC-AB55B6379C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517277"/>
              </p:ext>
            </p:extLst>
          </p:nvPr>
        </p:nvGraphicFramePr>
        <p:xfrm>
          <a:off x="2057400" y="2133600"/>
          <a:ext cx="4267200" cy="496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Equation" r:id="rId3" imgW="1701720" imgH="228600" progId="Equation.DSMT4">
                  <p:embed/>
                </p:oleObj>
              </mc:Choice>
              <mc:Fallback>
                <p:oleObj name="Equation" r:id="rId3" imgW="17017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57400" y="2133600"/>
                        <a:ext cx="4267200" cy="496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39CC1A1E-1033-4D72-9BD6-2BB2CA6D42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4699883"/>
            <a:ext cx="5380264" cy="133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2128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04800"/>
            <a:ext cx="7886700" cy="83820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5">
                    <a:lumMod val="50000"/>
                  </a:schemeClr>
                </a:solidFill>
                <a:latin typeface="Garamond" pitchFamily="18" charset="0"/>
              </a:rPr>
              <a:t>Outline </a:t>
            </a:r>
            <a:endParaRPr lang="en-US" sz="40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95400"/>
            <a:ext cx="8503920" cy="5109584"/>
          </a:xfrm>
        </p:spPr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Data?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different types of Data?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Statistics?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are some of the basic terminologies used in Statistics?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Various sampling methods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Different types of Statistics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Descriptive Statistics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Probability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Inferential Statistics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A0824-E8C1-461D-B0CC-A80911BACC76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7382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/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What is Data?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Formal definition 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“Data” is defined as collected information, specifically facts or figures, that is organized for analytical consideration to assist in decision-making.</a:t>
            </a:r>
            <a:endParaRPr lang="en-US" sz="2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171170-7B5C-43DA-853C-CE115EE65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276600"/>
            <a:ext cx="6781800" cy="307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4861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/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What are the different types of Data?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03F89E-AEFA-4F8D-9C1B-BFFD47DB4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752600"/>
            <a:ext cx="76962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952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/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What is Qualitative Data?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1143000"/>
            <a:ext cx="8503920" cy="499339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q"/>
            </a:pPr>
            <a:r>
              <a:rPr lang="en-US" sz="28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Qualitative data deals with characteristics and descriptors that can not be easily measured, but can be observed subjectively.</a:t>
            </a:r>
          </a:p>
          <a:p>
            <a:pPr marL="0" indent="0" algn="just">
              <a:buNone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9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Nominal Data</a:t>
            </a:r>
            <a:r>
              <a:rPr lang="en-US" sz="29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without any inherent order or ranking. </a:t>
            </a:r>
          </a:p>
          <a:p>
            <a:pPr marL="342900" lvl="1" indent="0" algn="just">
              <a:buNone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Font typeface="Wingdings" panose="05000000000000000000" pitchFamily="2" charset="2"/>
              <a:buChar char="§"/>
            </a:pPr>
            <a:r>
              <a:rPr lang="en-US" sz="25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 Colors (red, blue, green), gender (male, female), and country names.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Ordinal Data- 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with a natural order or ranking.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Font typeface="Wingdings" panose="05000000000000000000" pitchFamily="2" charset="2"/>
              <a:buChar char="§"/>
            </a:pPr>
            <a:r>
              <a:rPr lang="en-US" sz="25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 Educational levels (elementary &lt; middle school &lt; high school), customer satisfaction ratings (poor &lt; fair &lt; good &lt; excellent).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4276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/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Examples of Nominal and Ordinal Data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1143000"/>
            <a:ext cx="8503920" cy="4993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9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Nominal Data</a:t>
            </a:r>
            <a:r>
              <a:rPr lang="en-US" sz="29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Ordinal Data- </a:t>
            </a: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E061B9-4030-4910-8DE1-8D687B554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1371600"/>
            <a:ext cx="3464663" cy="17558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D71EB1-3923-4126-9A82-4E4FDD70D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1" y="3836112"/>
            <a:ext cx="3464662" cy="184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437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/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What is Quantitative Data?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1143000"/>
            <a:ext cx="8503920" cy="499339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q"/>
            </a:pPr>
            <a:r>
              <a:rPr lang="en-US" sz="28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data deals with numerical data that can be measured and expressed in terms of quantity.</a:t>
            </a:r>
          </a:p>
          <a:p>
            <a:pPr marL="0" indent="0" algn="just">
              <a:buNone/>
            </a:pPr>
            <a:endParaRPr lang="en-US" sz="28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9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Discrete Data</a:t>
            </a:r>
            <a:r>
              <a:rPr lang="en-US" sz="29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Also known as Categorical data refers to 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countable data with distinct values.</a:t>
            </a:r>
          </a:p>
          <a:p>
            <a:pPr marL="342900" lvl="1" indent="0" algn="just">
              <a:buNone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Font typeface="Wingdings" panose="05000000000000000000" pitchFamily="2" charset="2"/>
              <a:buChar char="§"/>
            </a:pPr>
            <a:r>
              <a:rPr lang="en-US" sz="25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 Number of students in a class, number of cars in a parking lot.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8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Continuous Data- 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refers to data that can take any value within a range.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Font typeface="Wingdings" panose="05000000000000000000" pitchFamily="2" charset="2"/>
              <a:buChar char="§"/>
            </a:pPr>
            <a:r>
              <a:rPr lang="en-US" sz="25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 Height, weight, age, income, temperature, test scores and time.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2517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5473"/>
          </a:xfrm>
        </p:spPr>
        <p:txBody>
          <a:bodyPr/>
          <a:lstStyle/>
          <a:p>
            <a:r>
              <a:rPr lang="en-US" sz="3200" b="1" i="1" dirty="0">
                <a:solidFill>
                  <a:srgbClr val="C00000"/>
                </a:solidFill>
                <a:latin typeface="Garamond" pitchFamily="18" charset="0"/>
              </a:rPr>
              <a:t>What is Statistics?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1752" y="1210557"/>
            <a:ext cx="8503920" cy="519442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AEDFE-BD78-4090-B0E1-25C1EEBB2AB7}" type="datetime1">
              <a:rPr lang="en-US" smtClean="0"/>
              <a:t>7/2/2024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Mr. THOMAS KWANTWI(CS&amp;E Dept. - UMaT)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3A3C3-456F-4F05-9472-183A59A0B18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87B154B-5272-4729-B982-915ABEECB1B2}"/>
              </a:ext>
            </a:extLst>
          </p:cNvPr>
          <p:cNvSpPr txBox="1">
            <a:spLocks/>
          </p:cNvSpPr>
          <p:nvPr/>
        </p:nvSpPr>
        <p:spPr>
          <a:xfrm>
            <a:off x="301752" y="1143000"/>
            <a:ext cx="8503920" cy="4993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q"/>
            </a:pPr>
            <a:r>
              <a:rPr lang="en-US" sz="2800" b="1" i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Statistics is the branch of applied mathematics that deals with collecting, analyzing, interpreting, presenting, and organizing data. 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sz="28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8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8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8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800" b="1" i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2500" b="1" i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provides tools and techniques for solving problems by making informed decisions based on data.</a:t>
            </a: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5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5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5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5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5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5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500" b="1" i="1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3200" i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B293DE-B2DB-49F5-A25F-47ECDF36E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2514600"/>
            <a:ext cx="2952750" cy="182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6625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2935</TotalTime>
  <Words>1529</Words>
  <Application>Microsoft Office PowerPoint</Application>
  <PresentationFormat>On-screen Show (4:3)</PresentationFormat>
  <Paragraphs>258</Paragraphs>
  <Slides>26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Garamond</vt:lpstr>
      <vt:lpstr>Times New Roman</vt:lpstr>
      <vt:lpstr>Wingdings</vt:lpstr>
      <vt:lpstr>Office Theme</vt:lpstr>
      <vt:lpstr>MathType 7.0 Equation</vt:lpstr>
      <vt:lpstr>Statistics &amp; Probability</vt:lpstr>
      <vt:lpstr>The Necessity of Statistics &amp; Probability in Data Science?</vt:lpstr>
      <vt:lpstr>Outline </vt:lpstr>
      <vt:lpstr>What is Data?</vt:lpstr>
      <vt:lpstr>What are the different types of Data?</vt:lpstr>
      <vt:lpstr>What is Qualitative Data?</vt:lpstr>
      <vt:lpstr>Examples of Nominal and Ordinal Data</vt:lpstr>
      <vt:lpstr>What is Quantitative Data?</vt:lpstr>
      <vt:lpstr>What is Statistics?</vt:lpstr>
      <vt:lpstr>Examples of problems that can be solve using Statistical tools</vt:lpstr>
      <vt:lpstr>What are some of the basic terminologies used in Statistics?</vt:lpstr>
      <vt:lpstr>What is Sampling?</vt:lpstr>
      <vt:lpstr>What are the Various Sampling Methods?</vt:lpstr>
      <vt:lpstr>Various Probability Sampling methods</vt:lpstr>
      <vt:lpstr>Various Probability Sampling methods</vt:lpstr>
      <vt:lpstr>Various Probability Sampling methods</vt:lpstr>
      <vt:lpstr>Various Probability Sampling methods</vt:lpstr>
      <vt:lpstr>Types of Statistics</vt:lpstr>
      <vt:lpstr>Types of Statistics</vt:lpstr>
      <vt:lpstr>Types of Statistics</vt:lpstr>
      <vt:lpstr>Descriptive Statistics</vt:lpstr>
      <vt:lpstr>Measures of Center </vt:lpstr>
      <vt:lpstr>Descriptive Statistics: Measures of center</vt:lpstr>
      <vt:lpstr>Example of Car Dataset</vt:lpstr>
      <vt:lpstr>Measures of Spread or Dispersion</vt:lpstr>
      <vt:lpstr>Measures of Spread or Dispersion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DATABASE SYSTEMS</dc:title>
  <dc:creator>tkwantwi</dc:creator>
  <cp:lastModifiedBy>tkwantwi tkwantwi</cp:lastModifiedBy>
  <cp:revision>170</cp:revision>
  <dcterms:created xsi:type="dcterms:W3CDTF">2010-09-01T02:36:14Z</dcterms:created>
  <dcterms:modified xsi:type="dcterms:W3CDTF">2024-07-02T14:09:01Z</dcterms:modified>
</cp:coreProperties>
</file>